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9"/>
  </p:notesMasterIdLst>
  <p:sldIdLst>
    <p:sldId id="256" r:id="rId2"/>
    <p:sldId id="259" r:id="rId3"/>
    <p:sldId id="260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72" r:id="rId14"/>
    <p:sldId id="257" r:id="rId15"/>
    <p:sldId id="293" r:id="rId16"/>
    <p:sldId id="261" r:id="rId17"/>
    <p:sldId id="275" r:id="rId18"/>
    <p:sldId id="266" r:id="rId19"/>
    <p:sldId id="270" r:id="rId20"/>
    <p:sldId id="267" r:id="rId21"/>
    <p:sldId id="268" r:id="rId22"/>
    <p:sldId id="269" r:id="rId23"/>
    <p:sldId id="264" r:id="rId24"/>
    <p:sldId id="265" r:id="rId25"/>
    <p:sldId id="271" r:id="rId26"/>
    <p:sldId id="296" r:id="rId27"/>
    <p:sldId id="299" r:id="rId28"/>
    <p:sldId id="301" r:id="rId29"/>
    <p:sldId id="302" r:id="rId30"/>
    <p:sldId id="303" r:id="rId31"/>
    <p:sldId id="304" r:id="rId32"/>
    <p:sldId id="297" r:id="rId33"/>
    <p:sldId id="294" r:id="rId34"/>
    <p:sldId id="295" r:id="rId35"/>
    <p:sldId id="305" r:id="rId36"/>
    <p:sldId id="306" r:id="rId37"/>
    <p:sldId id="298" r:id="rId38"/>
    <p:sldId id="273" r:id="rId39"/>
    <p:sldId id="258" r:id="rId40"/>
    <p:sldId id="274" r:id="rId41"/>
    <p:sldId id="276" r:id="rId42"/>
    <p:sldId id="277" r:id="rId43"/>
    <p:sldId id="278" r:id="rId44"/>
    <p:sldId id="279" r:id="rId45"/>
    <p:sldId id="280" r:id="rId46"/>
    <p:sldId id="281" r:id="rId47"/>
    <p:sldId id="262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592" autoAdjust="0"/>
  </p:normalViewPr>
  <p:slideViewPr>
    <p:cSldViewPr snapToGrid="0">
      <p:cViewPr varScale="1">
        <p:scale>
          <a:sx n="60" d="100"/>
          <a:sy n="60" d="100"/>
        </p:scale>
        <p:origin x="15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BC066-FCC7-44C4-9BCD-E5681819BCEA}" type="datetimeFigureOut">
              <a:rPr lang="pl-PL" smtClean="0"/>
              <a:t>20.01.2022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28342-025A-4F72-AC2D-5197F0D9BE7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48394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28342-025A-4F72-AC2D-5197F0D9BE75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46934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28342-025A-4F72-AC2D-5197F0D9BE75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76632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28342-025A-4F72-AC2D-5197F0D9BE75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72797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28342-025A-4F72-AC2D-5197F0D9BE75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33102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28342-025A-4F72-AC2D-5197F0D9BE75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856612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28342-025A-4F72-AC2D-5197F0D9BE75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05358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28342-025A-4F72-AC2D-5197F0D9BE75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14039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28342-025A-4F72-AC2D-5197F0D9BE75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924856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28342-025A-4F72-AC2D-5197F0D9BE75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89686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28342-025A-4F72-AC2D-5197F0D9BE75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268866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28342-025A-4F72-AC2D-5197F0D9BE75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10341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28342-025A-4F72-AC2D-5197F0D9BE75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050036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28342-025A-4F72-AC2D-5197F0D9BE75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597235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28342-025A-4F72-AC2D-5197F0D9BE75}" type="slidenum">
              <a:rPr lang="pl-PL" smtClean="0"/>
              <a:t>27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87707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28342-025A-4F72-AC2D-5197F0D9BE75}" type="slidenum">
              <a:rPr lang="pl-PL" smtClean="0"/>
              <a:t>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3079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28342-025A-4F72-AC2D-5197F0D9BE75}" type="slidenum">
              <a:rPr lang="pl-PL" smtClean="0"/>
              <a:t>30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387744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28342-025A-4F72-AC2D-5197F0D9BE75}" type="slidenum">
              <a:rPr lang="pl-PL" smtClean="0"/>
              <a:t>32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646336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28342-025A-4F72-AC2D-5197F0D9BE75}" type="slidenum">
              <a:rPr lang="pl-PL" smtClean="0"/>
              <a:t>38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763786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28342-025A-4F72-AC2D-5197F0D9BE75}" type="slidenum">
              <a:rPr lang="pl-PL" smtClean="0"/>
              <a:t>39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162905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28342-025A-4F72-AC2D-5197F0D9BE75}" type="slidenum">
              <a:rPr lang="pl-PL" smtClean="0"/>
              <a:t>46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62957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pl-PL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l-PL" b="0" dirty="0">
              <a:effectLst/>
            </a:endParaRPr>
          </a:p>
          <a:p>
            <a:br>
              <a:rPr lang="pl-PL" dirty="0"/>
            </a:b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28342-025A-4F72-AC2D-5197F0D9BE75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86570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28342-025A-4F72-AC2D-5197F0D9BE75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24871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28342-025A-4F72-AC2D-5197F0D9BE75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5103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28342-025A-4F72-AC2D-5197F0D9BE75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78567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28342-025A-4F72-AC2D-5197F0D9BE75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72139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28342-025A-4F72-AC2D-5197F0D9BE75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91237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28342-025A-4F72-AC2D-5197F0D9BE75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31566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55CB3-6D87-4EF8-A3CE-9D31635B6D0C}" type="datetimeFigureOut">
              <a:rPr lang="pl-PL" smtClean="0"/>
              <a:t>20.01.2022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6727A-C338-4D82-977F-1EB8D7995C8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95657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55CB3-6D87-4EF8-A3CE-9D31635B6D0C}" type="datetimeFigureOut">
              <a:rPr lang="pl-PL" smtClean="0"/>
              <a:t>20.01.2022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6727A-C338-4D82-977F-1EB8D7995C8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98044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55CB3-6D87-4EF8-A3CE-9D31635B6D0C}" type="datetimeFigureOut">
              <a:rPr lang="pl-PL" smtClean="0"/>
              <a:t>20.01.2022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6727A-C338-4D82-977F-1EB8D7995C8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263476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55CB3-6D87-4EF8-A3CE-9D31635B6D0C}" type="datetimeFigureOut">
              <a:rPr lang="pl-PL" smtClean="0"/>
              <a:t>20.01.2022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6727A-C338-4D82-977F-1EB8D7995C85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466627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55CB3-6D87-4EF8-A3CE-9D31635B6D0C}" type="datetimeFigureOut">
              <a:rPr lang="pl-PL" smtClean="0"/>
              <a:t>20.01.2022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6727A-C338-4D82-977F-1EB8D7995C8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506940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55CB3-6D87-4EF8-A3CE-9D31635B6D0C}" type="datetimeFigureOut">
              <a:rPr lang="pl-PL" smtClean="0"/>
              <a:t>20.01.2022</a:t>
            </a:fld>
            <a:endParaRPr lang="pl-P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6727A-C338-4D82-977F-1EB8D7995C8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448901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obraz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55CB3-6D87-4EF8-A3CE-9D31635B6D0C}" type="datetimeFigureOut">
              <a:rPr lang="pl-PL" smtClean="0"/>
              <a:t>20.01.2022</a:t>
            </a:fld>
            <a:endParaRPr lang="pl-P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6727A-C338-4D82-977F-1EB8D7995C8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34420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55CB3-6D87-4EF8-A3CE-9D31635B6D0C}" type="datetimeFigureOut">
              <a:rPr lang="pl-PL" smtClean="0"/>
              <a:t>20.01.2022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6727A-C338-4D82-977F-1EB8D7995C8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658197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55CB3-6D87-4EF8-A3CE-9D31635B6D0C}" type="datetimeFigureOut">
              <a:rPr lang="pl-PL" smtClean="0"/>
              <a:t>20.01.2022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6727A-C338-4D82-977F-1EB8D7995C8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08495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55CB3-6D87-4EF8-A3CE-9D31635B6D0C}" type="datetimeFigureOut">
              <a:rPr lang="pl-PL" smtClean="0"/>
              <a:t>20.01.2022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6727A-C338-4D82-977F-1EB8D7995C8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37884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55CB3-6D87-4EF8-A3CE-9D31635B6D0C}" type="datetimeFigureOut">
              <a:rPr lang="pl-PL" smtClean="0"/>
              <a:t>20.01.2022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6727A-C338-4D82-977F-1EB8D7995C8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84541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55CB3-6D87-4EF8-A3CE-9D31635B6D0C}" type="datetimeFigureOut">
              <a:rPr lang="pl-PL" smtClean="0"/>
              <a:t>20.01.2022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6727A-C338-4D82-977F-1EB8D7995C8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93516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55CB3-6D87-4EF8-A3CE-9D31635B6D0C}" type="datetimeFigureOut">
              <a:rPr lang="pl-PL" smtClean="0"/>
              <a:t>20.01.2022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6727A-C338-4D82-977F-1EB8D7995C8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69864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55CB3-6D87-4EF8-A3CE-9D31635B6D0C}" type="datetimeFigureOut">
              <a:rPr lang="pl-PL" smtClean="0"/>
              <a:t>20.01.2022</a:t>
            </a:fld>
            <a:endParaRPr lang="pl-P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6727A-C338-4D82-977F-1EB8D7995C8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30943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55CB3-6D87-4EF8-A3CE-9D31635B6D0C}" type="datetimeFigureOut">
              <a:rPr lang="pl-PL" smtClean="0"/>
              <a:t>20.01.2022</a:t>
            </a:fld>
            <a:endParaRPr lang="pl-P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6727A-C338-4D82-977F-1EB8D7995C8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05202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55CB3-6D87-4EF8-A3CE-9D31635B6D0C}" type="datetimeFigureOut">
              <a:rPr lang="pl-PL" smtClean="0"/>
              <a:t>20.01.2022</a:t>
            </a:fld>
            <a:endParaRPr lang="pl-P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6727A-C338-4D82-977F-1EB8D7995C8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01560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55CB3-6D87-4EF8-A3CE-9D31635B6D0C}" type="datetimeFigureOut">
              <a:rPr lang="pl-PL" smtClean="0"/>
              <a:t>20.01.2022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6727A-C338-4D82-977F-1EB8D7995C8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02955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2D55CB3-6D87-4EF8-A3CE-9D31635B6D0C}" type="datetimeFigureOut">
              <a:rPr lang="pl-PL" smtClean="0"/>
              <a:t>20.01.2022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6727A-C338-4D82-977F-1EB8D7995C8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94790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sekurak.pl/czytanie-plikow-z-serwera-poprzez-zwykly-upload-awatara-zobaczcie-na-te-podatnosc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heatsheetseries.owasp.org/cheatsheets/XML_External_Entity_Prevention_Cheat_Sheet.html#xml-external-entity-prevention-cheat-sheet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portswigger.net/web-security/xxe/lab-exploiting-xxe-to-retrieve-files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portswigger.net/web-security/xxe/lab-exploiting-xxe-to-perform-ssrf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portswigger.net/web-security/xxe/blind/lab-xxe-with-out-of-band-interaction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portswigger.net/web-security/xxe/lab-xinclude-attack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portswigger.net/web-security/xxe/blind/lab-xxe-with-out-of-band-interaction-using-parameter-entities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portswigger.net/web-security/xxe/blind/lab-xxe-with-data-retrieval-via-error-messages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swigger.net/web-security/xxe/blind/lab-xxe-trigger-error-message-by-repurposing-local-dtd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a6-kWCIdrX8" TargetMode="External"/><Relationship Id="rId13" Type="http://schemas.openxmlformats.org/officeDocument/2006/relationships/hyperlink" Target="https://hackerone.com/reports/836877" TargetMode="External"/><Relationship Id="rId3" Type="http://schemas.openxmlformats.org/officeDocument/2006/relationships/hyperlink" Target="https://sekurak.pl/vulnz-interaktywna-animacja-ilustrujaca-podatnosc-xxe/" TargetMode="External"/><Relationship Id="rId7" Type="http://schemas.openxmlformats.org/officeDocument/2006/relationships/hyperlink" Target="https://cheatsheetseries.owasp.org/cheatsheets/XML_External_Entity_Prevention_Cheat_Sheet.html" TargetMode="External"/><Relationship Id="rId12" Type="http://schemas.openxmlformats.org/officeDocument/2006/relationships/hyperlink" Target="https://sekurak.pl/czytanie-plikow-z-serwera-poprzez-zwykly-upload-awatara-zobaczcie-na-te-podatnosc/" TargetMode="External"/><Relationship Id="rId2" Type="http://schemas.openxmlformats.org/officeDocument/2006/relationships/hyperlink" Target="https://sekurak.pl/tag/xxe/" TargetMode="External"/><Relationship Id="rId16" Type="http://schemas.openxmlformats.org/officeDocument/2006/relationships/hyperlink" Target="https://portswigger.net/web-security/xx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log.afine.academy/video-w-5-minut-o-podatnosci-xxe/" TargetMode="External"/><Relationship Id="rId11" Type="http://schemas.openxmlformats.org/officeDocument/2006/relationships/hyperlink" Target="https://www.youtube.com/watch?v=gjm6VHZa_8s" TargetMode="External"/><Relationship Id="rId5" Type="http://schemas.openxmlformats.org/officeDocument/2006/relationships/hyperlink" Target="https://www.youtube.com/watch?v=DtAYDnAvdYg" TargetMode="External"/><Relationship Id="rId15" Type="http://schemas.openxmlformats.org/officeDocument/2006/relationships/hyperlink" Target="https://pl.wikipedia.org/wiki/XML_Inclusions" TargetMode="External"/><Relationship Id="rId10" Type="http://schemas.openxmlformats.org/officeDocument/2006/relationships/hyperlink" Target="https://www.acunetix.com/blog/articles/band-xml-external-entity-oob-xxe/" TargetMode="External"/><Relationship Id="rId4" Type="http://schemas.openxmlformats.org/officeDocument/2006/relationships/hyperlink" Target="https://sekurak.pl/movies/xxe-film.html" TargetMode="External"/><Relationship Id="rId9" Type="http://schemas.openxmlformats.org/officeDocument/2006/relationships/hyperlink" Target="https://ichi.pro/pl/wujka-szczura-prawie-pelny-przewodnik-po-xxe-27854309582232" TargetMode="External"/><Relationship Id="rId14" Type="http://schemas.openxmlformats.org/officeDocument/2006/relationships/hyperlink" Target="http://www.php.pl/Wortal/Artykuly/XML/XML-morze-mozliwosci-XPath-XPointer-XInclude/XInclud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68772A-6B1D-460F-958A-83263C5C1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40081"/>
            <a:ext cx="9144000" cy="3002280"/>
          </a:xfrm>
        </p:spPr>
        <p:txBody>
          <a:bodyPr>
            <a:noAutofit/>
          </a:bodyPr>
          <a:lstStyle/>
          <a:p>
            <a:r>
              <a:rPr lang="pl-PL" sz="7200" dirty="0"/>
              <a:t>Podatności związane z XML </a:t>
            </a:r>
            <a:r>
              <a:rPr lang="pl-PL" sz="7200" dirty="0" err="1"/>
              <a:t>External</a:t>
            </a:r>
            <a:r>
              <a:rPr lang="pl-PL" sz="7200" dirty="0"/>
              <a:t> </a:t>
            </a:r>
            <a:r>
              <a:rPr lang="pl-PL" sz="7200" dirty="0" err="1"/>
              <a:t>Entity</a:t>
            </a:r>
            <a:r>
              <a:rPr lang="pl-PL" sz="7200" dirty="0"/>
              <a:t> (XXE)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85F80A78-9C6F-4EBF-BB2D-8ED29758C4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50573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pl-PL" sz="3200" dirty="0"/>
              <a:t>Artur Bandura</a:t>
            </a:r>
          </a:p>
          <a:p>
            <a:pPr algn="r"/>
            <a:r>
              <a:rPr lang="pl-PL" sz="3200" dirty="0"/>
              <a:t>Adam Fedoruk</a:t>
            </a:r>
          </a:p>
        </p:txBody>
      </p:sp>
    </p:spTree>
    <p:extLst>
      <p:ext uri="{BB962C8B-B14F-4D97-AF65-F5344CB8AC3E}">
        <p14:creationId xmlns:p14="http://schemas.microsoft.com/office/powerpoint/2010/main" val="3060436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2B3C963-913B-490A-8395-22AF9A221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Parameter</a:t>
            </a:r>
            <a:r>
              <a:rPr lang="pl-PL" dirty="0"/>
              <a:t> </a:t>
            </a:r>
            <a:r>
              <a:rPr lang="pl-PL" dirty="0" err="1"/>
              <a:t>entities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B5E2C5A-EE12-4761-8460-6027F01F0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38176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Są dozwolone tylko w środku DTD i bardziej elastyczne.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BAFD39F-FBBC-42FC-9EE6-F4D458C68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74" y="2943224"/>
            <a:ext cx="11056602" cy="152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443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6F09279-D742-4721-872A-BC04EB735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Predefined</a:t>
            </a:r>
            <a:r>
              <a:rPr lang="pl-PL" dirty="0"/>
              <a:t> </a:t>
            </a:r>
            <a:r>
              <a:rPr lang="pl-PL" dirty="0" err="1"/>
              <a:t>entities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C87F6EB-276D-4FF7-A364-226800002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7688"/>
            <a:ext cx="5101376" cy="1160792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EA6E9193-8F73-4AA6-A20B-B55F4FE023FA}"/>
              </a:ext>
            </a:extLst>
          </p:cNvPr>
          <p:cNvSpPr txBox="1"/>
          <p:nvPr/>
        </p:nvSpPr>
        <p:spPr>
          <a:xfrm>
            <a:off x="6252426" y="2074918"/>
            <a:ext cx="4577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>
                <a:solidFill>
                  <a:srgbClr val="FF0000"/>
                </a:solidFill>
              </a:rPr>
              <a:t>Źle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BC2C8925-8F4B-47D7-84D8-8C934E843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32842"/>
            <a:ext cx="7306173" cy="1160792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5EF26068-9154-4092-9A5B-E11649E7F6FD}"/>
              </a:ext>
            </a:extLst>
          </p:cNvPr>
          <p:cNvSpPr txBox="1"/>
          <p:nvPr/>
        </p:nvSpPr>
        <p:spPr>
          <a:xfrm>
            <a:off x="8317281" y="4328517"/>
            <a:ext cx="22045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dirty="0">
                <a:solidFill>
                  <a:srgbClr val="00B050"/>
                </a:solidFill>
              </a:rPr>
              <a:t>Dobrze</a:t>
            </a:r>
          </a:p>
        </p:txBody>
      </p:sp>
    </p:spTree>
    <p:extLst>
      <p:ext uri="{BB962C8B-B14F-4D97-AF65-F5344CB8AC3E}">
        <p14:creationId xmlns:p14="http://schemas.microsoft.com/office/powerpoint/2010/main" val="430393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A2A14D-12B8-4DE1-A27A-3475D38A2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Encje znacznie ułatwiają prace, ale…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F049E960-A6D7-4276-971F-AE681D0B23C2}"/>
              </a:ext>
            </a:extLst>
          </p:cNvPr>
          <p:cNvSpPr txBox="1"/>
          <p:nvPr/>
        </p:nvSpPr>
        <p:spPr>
          <a:xfrm>
            <a:off x="5235880" y="3075057"/>
            <a:ext cx="2417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>
                <a:solidFill>
                  <a:srgbClr val="FFFF00"/>
                </a:solidFill>
              </a:rPr>
              <a:t>Encja</a:t>
            </a:r>
            <a:r>
              <a:rPr lang="pl-PL" dirty="0">
                <a:solidFill>
                  <a:srgbClr val="FFFF00"/>
                </a:solidFill>
              </a:rPr>
              <a:t> </a:t>
            </a:r>
          </a:p>
        </p:txBody>
      </p:sp>
      <p:cxnSp>
        <p:nvCxnSpPr>
          <p:cNvPr id="6" name="Łącznik: łamany 5">
            <a:extLst>
              <a:ext uri="{FF2B5EF4-FFF2-40B4-BE49-F238E27FC236}">
                <a16:creationId xmlns:a16="http://schemas.microsoft.com/office/drawing/2014/main" id="{0FC5D342-E3E5-4A08-B207-59D860074CA8}"/>
              </a:ext>
            </a:extLst>
          </p:cNvPr>
          <p:cNvCxnSpPr/>
          <p:nvPr/>
        </p:nvCxnSpPr>
        <p:spPr>
          <a:xfrm>
            <a:off x="6770318" y="3441700"/>
            <a:ext cx="1766170" cy="13152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ole tekstowe 6">
            <a:extLst>
              <a:ext uri="{FF2B5EF4-FFF2-40B4-BE49-F238E27FC236}">
                <a16:creationId xmlns:a16="http://schemas.microsoft.com/office/drawing/2014/main" id="{8BC3FDC2-96E3-4127-9428-D2303DCD0EC7}"/>
              </a:ext>
            </a:extLst>
          </p:cNvPr>
          <p:cNvSpPr txBox="1"/>
          <p:nvPr/>
        </p:nvSpPr>
        <p:spPr>
          <a:xfrm>
            <a:off x="8536487" y="4464545"/>
            <a:ext cx="17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‚tekst’</a:t>
            </a:r>
          </a:p>
        </p:txBody>
      </p:sp>
      <p:cxnSp>
        <p:nvCxnSpPr>
          <p:cNvPr id="9" name="Łącznik: łamany 8">
            <a:extLst>
              <a:ext uri="{FF2B5EF4-FFF2-40B4-BE49-F238E27FC236}">
                <a16:creationId xmlns:a16="http://schemas.microsoft.com/office/drawing/2014/main" id="{8B784A83-8BFA-44CE-A1EE-551E4A886C40}"/>
              </a:ext>
            </a:extLst>
          </p:cNvPr>
          <p:cNvCxnSpPr/>
          <p:nvPr/>
        </p:nvCxnSpPr>
        <p:spPr>
          <a:xfrm rot="10800000" flipV="1">
            <a:off x="3732757" y="3441700"/>
            <a:ext cx="1503123" cy="13279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ole tekstowe 2">
            <a:extLst>
              <a:ext uri="{FF2B5EF4-FFF2-40B4-BE49-F238E27FC236}">
                <a16:creationId xmlns:a16="http://schemas.microsoft.com/office/drawing/2014/main" id="{901014F5-4118-4BA6-A320-99BC5ABBA1FD}"/>
              </a:ext>
            </a:extLst>
          </p:cNvPr>
          <p:cNvSpPr txBox="1"/>
          <p:nvPr/>
        </p:nvSpPr>
        <p:spPr>
          <a:xfrm>
            <a:off x="851771" y="4464545"/>
            <a:ext cx="3129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‚tajny_plik.txt’</a:t>
            </a:r>
          </a:p>
        </p:txBody>
      </p:sp>
      <p:cxnSp>
        <p:nvCxnSpPr>
          <p:cNvPr id="8" name="Łącznik prosty ze strzałką 7">
            <a:extLst>
              <a:ext uri="{FF2B5EF4-FFF2-40B4-BE49-F238E27FC236}">
                <a16:creationId xmlns:a16="http://schemas.microsoft.com/office/drawing/2014/main" id="{85439FA5-C7A3-4868-92F6-AA9D16946876}"/>
              </a:ext>
            </a:extLst>
          </p:cNvPr>
          <p:cNvCxnSpPr/>
          <p:nvPr/>
        </p:nvCxnSpPr>
        <p:spPr>
          <a:xfrm>
            <a:off x="5887233" y="3700540"/>
            <a:ext cx="0" cy="1452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AAD56DF2-D880-4F7F-B86F-C455C137FADB}"/>
              </a:ext>
            </a:extLst>
          </p:cNvPr>
          <p:cNvSpPr txBox="1"/>
          <p:nvPr/>
        </p:nvSpPr>
        <p:spPr>
          <a:xfrm>
            <a:off x="4033206" y="5080196"/>
            <a:ext cx="4503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‚http://xyz.com/file’</a:t>
            </a:r>
          </a:p>
        </p:txBody>
      </p:sp>
    </p:spTree>
    <p:extLst>
      <p:ext uri="{BB962C8B-B14F-4D97-AF65-F5344CB8AC3E}">
        <p14:creationId xmlns:p14="http://schemas.microsoft.com/office/powerpoint/2010/main" val="428666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B0FCC46-7656-486F-8D25-9753A402E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0" y="81216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3600" b="0" i="0" u="none" strike="noStrike" dirty="0">
                <a:effectLst/>
                <a:latin typeface="Calibri" panose="020F0502020204030204" pitchFamily="34" charset="0"/>
              </a:rPr>
              <a:t>Złośliwy XML można wykorzystać do:</a:t>
            </a:r>
          </a:p>
          <a:p>
            <a:r>
              <a:rPr lang="pl-PL" sz="2800" dirty="0">
                <a:latin typeface="Calibri" panose="020F0502020204030204" pitchFamily="34" charset="0"/>
              </a:rPr>
              <a:t>czytania plików z danego serwera</a:t>
            </a:r>
          </a:p>
          <a:p>
            <a:r>
              <a:rPr lang="pl-PL" sz="2800" b="0" i="0" u="none" strike="noStrike" dirty="0">
                <a:effectLst/>
                <a:latin typeface="Calibri" panose="020F0502020204030204" pitchFamily="34" charset="0"/>
              </a:rPr>
              <a:t>ataku SSRF(interakcja z czymś w sieci)</a:t>
            </a:r>
          </a:p>
          <a:p>
            <a:r>
              <a:rPr lang="pl-PL" sz="2800" dirty="0">
                <a:latin typeface="Calibri" panose="020F0502020204030204" pitchFamily="34" charset="0"/>
              </a:rPr>
              <a:t>ataku DOS – przeciążenie aplikacji poprzez zmuszenie do wykonania bardzo wielu operacji</a:t>
            </a:r>
          </a:p>
          <a:p>
            <a:r>
              <a:rPr lang="pl-PL" sz="2800" b="0" i="0" u="none" strike="noStrike" dirty="0">
                <a:effectLst/>
                <a:latin typeface="Calibri" panose="020F0502020204030204" pitchFamily="34" charset="0"/>
              </a:rPr>
              <a:t>przejęcia kontroli nad maszyną </a:t>
            </a:r>
          </a:p>
        </p:txBody>
      </p:sp>
    </p:spTree>
    <p:extLst>
      <p:ext uri="{BB962C8B-B14F-4D97-AF65-F5344CB8AC3E}">
        <p14:creationId xmlns:p14="http://schemas.microsoft.com/office/powerpoint/2010/main" val="613141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B0FCC46-7656-486F-8D25-9753A402E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56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3600" b="0" i="0" u="none" strike="noStrike" dirty="0">
                <a:effectLst/>
                <a:latin typeface="Calibri" panose="020F0502020204030204" pitchFamily="34" charset="0"/>
              </a:rPr>
              <a:t>Atak XXE polega na odczycie zawartości dowolnych plików na dysku serwera. Jest to problem typu Server-</a:t>
            </a:r>
            <a:r>
              <a:rPr lang="pl-PL" sz="3600" b="0" i="0" u="none" strike="noStrike" dirty="0" err="1">
                <a:effectLst/>
                <a:latin typeface="Calibri" panose="020F0502020204030204" pitchFamily="34" charset="0"/>
              </a:rPr>
              <a:t>Side</a:t>
            </a:r>
            <a:r>
              <a:rPr lang="pl-PL" sz="3600" dirty="0">
                <a:latin typeface="Calibri" panose="020F0502020204030204" pitchFamily="34" charset="0"/>
              </a:rPr>
              <a:t> – użytkownik atakuje serwer aplikacji. Celem ataku jest działający np. w ramach aplikacji www, </a:t>
            </a:r>
            <a:r>
              <a:rPr lang="pl-PL" sz="3600" dirty="0" err="1">
                <a:latin typeface="Calibri" panose="020F0502020204030204" pitchFamily="34" charset="0"/>
              </a:rPr>
              <a:t>Parser</a:t>
            </a:r>
            <a:r>
              <a:rPr lang="pl-PL" sz="3600" dirty="0">
                <a:latin typeface="Calibri" panose="020F0502020204030204" pitchFamily="34" charset="0"/>
              </a:rPr>
              <a:t> XML. </a:t>
            </a:r>
            <a:endParaRPr lang="pl-PL" sz="3600" b="0" i="0" u="none" strike="noStrike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158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441BE18F-3E4B-43F2-AFA7-AB435E355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81" y="1587500"/>
            <a:ext cx="11156971" cy="322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631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B0FCC46-7656-486F-8D25-9753A402E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2144"/>
            <a:ext cx="10515600" cy="54895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sz="3200" b="0" i="0" u="none" strike="noStrike" dirty="0">
                <a:effectLst/>
                <a:latin typeface="Calibri" panose="020F0502020204030204" pitchFamily="34" charset="0"/>
              </a:rPr>
              <a:t>Schemat działania XXE:</a:t>
            </a:r>
          </a:p>
          <a:p>
            <a:pPr marL="0" indent="0">
              <a:buNone/>
            </a:pPr>
            <a:r>
              <a:rPr lang="pl-PL" sz="3200" dirty="0">
                <a:latin typeface="Calibri" panose="020F0502020204030204" pitchFamily="34" charset="0"/>
              </a:rPr>
              <a:t>Podatność wynika z tego że standard XML oferuje specyficzną funkcjonalność zwaną zewnętrznymi encjami (ang. </a:t>
            </a:r>
            <a:r>
              <a:rPr lang="pl-PL" sz="3200" dirty="0" err="1">
                <a:latin typeface="Calibri" panose="020F0502020204030204" pitchFamily="34" charset="0"/>
              </a:rPr>
              <a:t>external</a:t>
            </a:r>
            <a:r>
              <a:rPr lang="pl-PL" sz="3200" dirty="0">
                <a:latin typeface="Calibri" panose="020F0502020204030204" pitchFamily="34" charset="0"/>
              </a:rPr>
              <a:t> </a:t>
            </a:r>
            <a:r>
              <a:rPr lang="pl-PL" sz="3200" dirty="0" err="1">
                <a:latin typeface="Calibri" panose="020F0502020204030204" pitchFamily="34" charset="0"/>
              </a:rPr>
              <a:t>entities</a:t>
            </a:r>
            <a:r>
              <a:rPr lang="pl-PL" sz="3200" dirty="0">
                <a:latin typeface="Calibri" panose="020F0502020204030204" pitchFamily="34" charset="0"/>
              </a:rPr>
              <a:t>). Pozwala to na zamieszczanie w dokumentach XML odniesień do zewnętrznych zasobów jak i wewnętrznych. </a:t>
            </a:r>
            <a:r>
              <a:rPr lang="pl-PL" sz="3200" dirty="0" err="1">
                <a:latin typeface="Calibri" panose="020F0502020204030204" pitchFamily="34" charset="0"/>
              </a:rPr>
              <a:t>Parser</a:t>
            </a:r>
            <a:r>
              <a:rPr lang="pl-PL" sz="3200" dirty="0">
                <a:latin typeface="Calibri" panose="020F0502020204030204" pitchFamily="34" charset="0"/>
              </a:rPr>
              <a:t> podczas przetwarzania dokumentu XML bierze je pod uwagę zanim zacznie przetwarzać całą resztę dokumentu – możliwe podrzucenie jakiegoś kodu.</a:t>
            </a:r>
          </a:p>
          <a:p>
            <a:pPr marL="0" indent="0">
              <a:buNone/>
            </a:pPr>
            <a:endParaRPr lang="pl-PL" sz="3200" b="0" i="0" u="none" strike="noStrike" dirty="0">
              <a:effectLst/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pl-PL" sz="3200" dirty="0">
                <a:latin typeface="Calibri" panose="020F0502020204030204" pitchFamily="34" charset="0"/>
              </a:rPr>
              <a:t>Przykładowy schemat działania:</a:t>
            </a:r>
            <a:endParaRPr lang="pl-PL" sz="3200" b="0" i="0" u="none" strike="noStrike" dirty="0">
              <a:effectLst/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pl-PL" sz="3200" b="0" i="0" u="none" strike="noStrike" dirty="0">
                <a:effectLst/>
                <a:latin typeface="Calibri" panose="020F0502020204030204" pitchFamily="34" charset="0"/>
              </a:rPr>
              <a:t>https://cdn.sekurak.pl/html5/xxe/ </a:t>
            </a:r>
            <a:endParaRPr lang="pl-PL" sz="4000" dirty="0"/>
          </a:p>
        </p:txBody>
      </p:sp>
    </p:spTree>
    <p:extLst>
      <p:ext uri="{BB962C8B-B14F-4D97-AF65-F5344CB8AC3E}">
        <p14:creationId xmlns:p14="http://schemas.microsoft.com/office/powerpoint/2010/main" val="276383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A2F7490-D5C1-4331-A9D3-26579BF92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Typy ataków XXE: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5FE175E-B7B1-41FD-AF27-0985E8827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pl-PL" sz="3200" b="0" i="0" dirty="0" err="1">
                <a:solidFill>
                  <a:schemeClr val="tx1">
                    <a:lumMod val="95000"/>
                  </a:schemeClr>
                </a:solidFill>
                <a:effectLst/>
                <a:latin typeface="Source Sans Pro" panose="020B0604020202020204" pitchFamily="34" charset="0"/>
              </a:rPr>
              <a:t>Inband</a:t>
            </a:r>
            <a:r>
              <a:rPr lang="pl-PL" sz="3200" b="0" i="0" dirty="0">
                <a:solidFill>
                  <a:schemeClr val="tx1">
                    <a:lumMod val="95000"/>
                  </a:schemeClr>
                </a:solidFill>
                <a:effectLst/>
                <a:latin typeface="Source Sans Pro" panose="020B0604020202020204" pitchFamily="34" charset="0"/>
              </a:rPr>
              <a:t> XXE</a:t>
            </a:r>
          </a:p>
          <a:p>
            <a:r>
              <a:rPr lang="pl-PL" sz="3200" dirty="0">
                <a:solidFill>
                  <a:schemeClr val="tx1">
                    <a:lumMod val="95000"/>
                  </a:schemeClr>
                </a:solidFill>
                <a:latin typeface="Source Sans Pro" panose="020B0604020202020204" pitchFamily="34" charset="0"/>
              </a:rPr>
              <a:t>Error </a:t>
            </a:r>
            <a:r>
              <a:rPr lang="pl-PL" sz="3200" dirty="0" err="1">
                <a:solidFill>
                  <a:schemeClr val="tx1">
                    <a:lumMod val="95000"/>
                  </a:schemeClr>
                </a:solidFill>
                <a:latin typeface="Source Sans Pro" panose="020B0604020202020204" pitchFamily="34" charset="0"/>
              </a:rPr>
              <a:t>based</a:t>
            </a:r>
            <a:r>
              <a:rPr lang="pl-PL" sz="3200" dirty="0">
                <a:solidFill>
                  <a:schemeClr val="tx1">
                    <a:lumMod val="95000"/>
                  </a:schemeClr>
                </a:solidFill>
                <a:latin typeface="Source Sans Pro" panose="020B0604020202020204" pitchFamily="34" charset="0"/>
              </a:rPr>
              <a:t> XXE</a:t>
            </a:r>
          </a:p>
          <a:p>
            <a:r>
              <a:rPr lang="pl-PL" sz="3200" b="0" i="0" dirty="0">
                <a:solidFill>
                  <a:schemeClr val="tx1">
                    <a:lumMod val="95000"/>
                  </a:schemeClr>
                </a:solidFill>
                <a:effectLst/>
                <a:latin typeface="Source Sans Pro" panose="020B0604020202020204" pitchFamily="34" charset="0"/>
              </a:rPr>
              <a:t>Out-</a:t>
            </a:r>
            <a:r>
              <a:rPr lang="pl-PL" sz="3200" dirty="0">
                <a:solidFill>
                  <a:schemeClr val="tx1">
                    <a:lumMod val="95000"/>
                  </a:schemeClr>
                </a:solidFill>
                <a:latin typeface="Source Sans Pro" panose="020B0604020202020204" pitchFamily="34" charset="0"/>
              </a:rPr>
              <a:t>of-band XXE</a:t>
            </a:r>
            <a:endParaRPr lang="pl-PL" sz="3200" b="0" i="0" dirty="0">
              <a:solidFill>
                <a:schemeClr val="tx1">
                  <a:lumMod val="95000"/>
                </a:schemeClr>
              </a:solidFill>
              <a:effectLst/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333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6D83417-DB9B-4C39-A839-02144890A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220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8000" dirty="0"/>
              <a:t>Przykładowy atak </a:t>
            </a:r>
            <a:r>
              <a:rPr lang="pl-PL" sz="8000" dirty="0" err="1"/>
              <a:t>Inband</a:t>
            </a:r>
            <a:r>
              <a:rPr lang="pl-PL" sz="8000" dirty="0"/>
              <a:t> XXE</a:t>
            </a:r>
          </a:p>
        </p:txBody>
      </p:sp>
    </p:spTree>
    <p:extLst>
      <p:ext uri="{BB962C8B-B14F-4D97-AF65-F5344CB8AC3E}">
        <p14:creationId xmlns:p14="http://schemas.microsoft.com/office/powerpoint/2010/main" val="3118528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A257252-8064-4BEC-B9EF-722303ABC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Podatność XML na przykładzie prostej strony. Strona umożliwia nam konfigurację witryny.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046FDE0-C92E-481C-903A-E941E8F6FC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8216" y="2019300"/>
            <a:ext cx="11395568" cy="352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080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9E45035-D76E-4B12-89DF-3342DBBC9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76095"/>
          </a:xfrm>
        </p:spPr>
        <p:txBody>
          <a:bodyPr>
            <a:normAutofit/>
          </a:bodyPr>
          <a:lstStyle/>
          <a:p>
            <a:pPr algn="ctr"/>
            <a:r>
              <a:rPr lang="pl-PL" sz="8800" dirty="0"/>
              <a:t>Agenda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677B6BE-455E-41C4-898C-24DD021FB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 lang="pl-PL" sz="4000" b="0" i="0" u="none" strike="noStrike" dirty="0">
              <a:effectLst/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pl-PL" sz="4000" b="0" i="0" u="none" strike="noStrike" dirty="0">
                <a:effectLst/>
                <a:latin typeface="Calibri" panose="020F0502020204030204" pitchFamily="34" charset="0"/>
              </a:rPr>
              <a:t>XML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4000" b="0" i="0" u="none" strike="noStrike" dirty="0">
                <a:effectLst/>
                <a:latin typeface="Calibri" panose="020F0502020204030204" pitchFamily="34" charset="0"/>
              </a:rPr>
              <a:t>omówienie </a:t>
            </a:r>
            <a:r>
              <a:rPr lang="pl-PL" sz="4000" dirty="0"/>
              <a:t>XML </a:t>
            </a:r>
            <a:r>
              <a:rPr lang="pl-PL" sz="4000" dirty="0" err="1"/>
              <a:t>External</a:t>
            </a:r>
            <a:r>
              <a:rPr lang="pl-PL" sz="4000" dirty="0"/>
              <a:t> </a:t>
            </a:r>
            <a:r>
              <a:rPr lang="pl-PL" sz="4000" dirty="0" err="1"/>
              <a:t>Entity</a:t>
            </a:r>
            <a:r>
              <a:rPr lang="pl-PL" sz="4000" dirty="0"/>
              <a:t> (XXE)</a:t>
            </a:r>
            <a:endParaRPr lang="pl-PL" sz="4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4000" b="0" i="0" u="none" strike="noStrike" dirty="0">
                <a:effectLst/>
                <a:latin typeface="Calibri" panose="020F0502020204030204" pitchFamily="34" charset="0"/>
              </a:rPr>
              <a:t>typy ataków XXE </a:t>
            </a:r>
          </a:p>
          <a:p>
            <a:pPr>
              <a:spcBef>
                <a:spcPts val="0"/>
              </a:spcBef>
            </a:pPr>
            <a:r>
              <a:rPr lang="pl-PL" sz="4000" b="0" i="0" u="none" strike="noStrike" dirty="0">
                <a:effectLst/>
                <a:latin typeface="Calibri" panose="020F0502020204030204" pitchFamily="34" charset="0"/>
              </a:rPr>
              <a:t>przedstawienie mechanizmów obrony</a:t>
            </a:r>
            <a:endParaRPr lang="pl-PL" sz="4000" dirty="0">
              <a:latin typeface="Calibri" panose="020F050202020403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4000" b="0" i="0" u="none" strike="noStrike" dirty="0">
                <a:effectLst/>
                <a:latin typeface="Calibri" panose="020F0502020204030204" pitchFamily="34" charset="0"/>
              </a:rPr>
              <a:t>część praktyczna - zadania z XXE</a:t>
            </a:r>
            <a:endParaRPr lang="pl-PL" sz="40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56398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43B1187-11B8-4EA4-BB7E-F15FFFA06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3600" dirty="0"/>
              <a:t>Wysyłamy kod XML do aplikacji</a:t>
            </a:r>
          </a:p>
          <a:p>
            <a:pPr marL="0" indent="0" algn="ctr">
              <a:buNone/>
            </a:pPr>
            <a:endParaRPr lang="pl-PL" sz="3600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09151F2A-A91D-47F7-904B-FA2FABC96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" y="3429000"/>
            <a:ext cx="590550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12B41EAD-A82B-4142-80B0-6B7CF7938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890" y="3428999"/>
            <a:ext cx="491490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908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23CDB99-B246-4E2B-BAAD-6CF01A047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5983617" cy="1400530"/>
          </a:xfrm>
        </p:spPr>
        <p:txBody>
          <a:bodyPr>
            <a:noAutofit/>
          </a:bodyPr>
          <a:lstStyle/>
          <a:p>
            <a:r>
              <a:rPr lang="pl-PL" sz="3600" dirty="0"/>
              <a:t>Wyświetlamy kod źródłowy strony – pozwala to wysunąć wniosek, że aplikacja przetwarza fragment XML-a, który jest do niej wysyłany i na jego podstawie generuje odpowiedni styl strony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7D677F8-045A-4335-AC93-9570C83B9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08100"/>
            <a:ext cx="5983616" cy="463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769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A47CD59-DB41-4B3E-8479-C5ECD980B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298" y="1177925"/>
            <a:ext cx="10515600" cy="4930775"/>
          </a:xfrm>
        </p:spPr>
        <p:txBody>
          <a:bodyPr>
            <a:normAutofit/>
          </a:bodyPr>
          <a:lstStyle/>
          <a:p>
            <a:r>
              <a:rPr lang="pl-PL" sz="2800" dirty="0"/>
              <a:t>Używając np. narzędzia </a:t>
            </a:r>
            <a:r>
              <a:rPr lang="pl-PL" sz="2800" dirty="0" err="1"/>
              <a:t>Burp</a:t>
            </a:r>
            <a:r>
              <a:rPr lang="pl-PL" sz="2800" dirty="0"/>
              <a:t>, modyfikujemy kod XML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sz="2800" dirty="0"/>
              <a:t>W standardzie XML encje mogą być zdefiniowane w zewnętrznych plikach. Używając &lt;! ENTITY s SYSTEM ”/</a:t>
            </a:r>
            <a:r>
              <a:rPr lang="pl-PL" sz="2800" dirty="0" err="1"/>
              <a:t>etc</a:t>
            </a:r>
            <a:r>
              <a:rPr lang="pl-PL" sz="2800" dirty="0"/>
              <a:t>/</a:t>
            </a:r>
            <a:r>
              <a:rPr lang="pl-PL" sz="2800" dirty="0" err="1"/>
              <a:t>passwd</a:t>
            </a:r>
            <a:r>
              <a:rPr lang="pl-PL" sz="2800" dirty="0"/>
              <a:t>”&gt; definiujemy własną encję XML-ową s, która będzie ładowana z pliku /</a:t>
            </a:r>
            <a:r>
              <a:rPr lang="pl-PL" sz="2800" dirty="0" err="1"/>
              <a:t>etc</a:t>
            </a:r>
            <a:r>
              <a:rPr lang="pl-PL" sz="2800" dirty="0"/>
              <a:t>/</a:t>
            </a:r>
            <a:r>
              <a:rPr lang="pl-PL" sz="2800" dirty="0" err="1"/>
              <a:t>passswd</a:t>
            </a:r>
            <a:r>
              <a:rPr lang="pl-PL" sz="2800" dirty="0"/>
              <a:t> 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EF2FEC8-F674-4E31-803E-6DC7BDF94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784" y="1928379"/>
            <a:ext cx="3993832" cy="174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E1BD894E-C982-4B89-94E4-2CE343E32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420" y="2979226"/>
            <a:ext cx="4544834" cy="1615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pl-PL" altLang="pl-PL" sz="9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  </a:t>
            </a:r>
            <a:endParaRPr kumimoji="0" lang="pl-PL" altLang="pl-P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A895A2C-9D48-457E-9A9A-343A5604A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9844" y="2430055"/>
            <a:ext cx="5772734" cy="2185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pl-PL" altLang="pl-PL" sz="1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   </a:t>
            </a:r>
            <a:b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l-PL" altLang="pl-P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1F8497DE-A6EF-4364-B8AA-37706D591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156" y="1858448"/>
            <a:ext cx="5048250" cy="188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Łącznik prosty ze strzałką 7">
            <a:extLst>
              <a:ext uri="{FF2B5EF4-FFF2-40B4-BE49-F238E27FC236}">
                <a16:creationId xmlns:a16="http://schemas.microsoft.com/office/drawing/2014/main" id="{0A016767-A8D0-4732-9408-769BB0D5F120}"/>
              </a:ext>
            </a:extLst>
          </p:cNvPr>
          <p:cNvCxnSpPr/>
          <p:nvPr/>
        </p:nvCxnSpPr>
        <p:spPr>
          <a:xfrm>
            <a:off x="5268000" y="2801425"/>
            <a:ext cx="828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288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D3F04-4070-42C1-B28B-FCD6CDBF7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3E24F48-4F78-43BC-AF1D-42792520986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18" y="0"/>
            <a:ext cx="1219931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010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DE0C827-B0DC-4767-B664-A5923EEB1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FCAC052-A095-49C1-A5B4-2C7D6A5B08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380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09B0C3E4-4305-48D9-A796-93BA877823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482" y="394223"/>
            <a:ext cx="7020678" cy="606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407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1A874A3-90E5-422E-81AA-A53993DE9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325" y="1712912"/>
            <a:ext cx="8261350" cy="5667375"/>
          </a:xfrm>
        </p:spPr>
        <p:txBody>
          <a:bodyPr>
            <a:normAutofit/>
          </a:bodyPr>
          <a:lstStyle/>
          <a:p>
            <a:pPr algn="ctr"/>
            <a:r>
              <a:rPr lang="pl-PL" sz="7200" dirty="0"/>
              <a:t>Atak Out-of-band XXE</a:t>
            </a:r>
          </a:p>
        </p:txBody>
      </p:sp>
    </p:spTree>
    <p:extLst>
      <p:ext uri="{BB962C8B-B14F-4D97-AF65-F5344CB8AC3E}">
        <p14:creationId xmlns:p14="http://schemas.microsoft.com/office/powerpoint/2010/main" val="3834749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7650AA8B-EE5E-4EDA-8D16-77A39C842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86" y="2476500"/>
            <a:ext cx="11138742" cy="160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358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474E029-2D44-4DD3-8C34-15518EF84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800" dirty="0"/>
              <a:t>DTD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77E45739-8322-4A53-820C-3EA75BA32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42" y="2085948"/>
            <a:ext cx="11297915" cy="268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567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DFD6C7FB-1990-4B8C-9E58-EE63DE8CC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86" y="2358448"/>
            <a:ext cx="11436627" cy="21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659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C07E355-8943-4BFB-A413-1F9CFB6C9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3378"/>
            <a:ext cx="10515600" cy="4351338"/>
          </a:xfrm>
        </p:spPr>
        <p:txBody>
          <a:bodyPr>
            <a:norm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200" b="0" i="0" u="none" strike="noStrike" dirty="0">
                <a:effectLst/>
                <a:latin typeface="Calibri" panose="020F0502020204030204" pitchFamily="34" charset="0"/>
              </a:rPr>
              <a:t>Czemu należy pamiętać o podatności XXE?</a:t>
            </a:r>
            <a:br>
              <a:rPr lang="pl-PL" sz="4400" dirty="0"/>
            </a:br>
            <a:endParaRPr lang="pl-PL" sz="4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811D05-DDE5-49BC-BF32-16BB53915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2600"/>
            <a:ext cx="121920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3125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AA0D730-DB75-4D7A-81B7-5DA5C3542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Blind XXE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1F122EF-3CEC-4EA0-8CFE-F04325C3C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483" y="2495148"/>
            <a:ext cx="9641034" cy="1867704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8A35597D-EF28-484F-87FD-0E6EAF6D87F0}"/>
              </a:ext>
            </a:extLst>
          </p:cNvPr>
          <p:cNvSpPr txBox="1"/>
          <p:nvPr/>
        </p:nvSpPr>
        <p:spPr>
          <a:xfrm>
            <a:off x="1275483" y="5304492"/>
            <a:ext cx="9359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Dlaczego to nie zadziała?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E8741DC4-4C49-46A8-AD11-6673AC3FC797}"/>
              </a:ext>
            </a:extLst>
          </p:cNvPr>
          <p:cNvSpPr txBox="1"/>
          <p:nvPr/>
        </p:nvSpPr>
        <p:spPr>
          <a:xfrm>
            <a:off x="8912087" y="6281530"/>
            <a:ext cx="3750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Musi być jakiś inny sposób…</a:t>
            </a:r>
          </a:p>
        </p:txBody>
      </p:sp>
    </p:spTree>
    <p:extLst>
      <p:ext uri="{BB962C8B-B14F-4D97-AF65-F5344CB8AC3E}">
        <p14:creationId xmlns:p14="http://schemas.microsoft.com/office/powerpoint/2010/main" val="3046355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C4EABA6-3290-4749-8C06-B68125317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0" y="2766218"/>
            <a:ext cx="5600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l-PL" sz="7200" dirty="0" err="1"/>
              <a:t>External</a:t>
            </a:r>
            <a:r>
              <a:rPr lang="pl-PL" sz="7200" dirty="0"/>
              <a:t> DTD</a:t>
            </a:r>
          </a:p>
        </p:txBody>
      </p:sp>
    </p:spTree>
    <p:extLst>
      <p:ext uri="{BB962C8B-B14F-4D97-AF65-F5344CB8AC3E}">
        <p14:creationId xmlns:p14="http://schemas.microsoft.com/office/powerpoint/2010/main" val="588620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2EED312B-9672-4868-8BF4-8528E0341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23" y="2993398"/>
            <a:ext cx="11554754" cy="3067141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61049892-4EFA-4413-840B-42450F7DA2B7}"/>
              </a:ext>
            </a:extLst>
          </p:cNvPr>
          <p:cNvSpPr txBox="1"/>
          <p:nvPr/>
        </p:nvSpPr>
        <p:spPr>
          <a:xfrm>
            <a:off x="437193" y="2254735"/>
            <a:ext cx="2467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dirty="0">
                <a:solidFill>
                  <a:srgbClr val="FFFF00"/>
                </a:solidFill>
              </a:rPr>
              <a:t>Żądanie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DFBB50F-EDBB-4FD1-B8D7-4CE1F75FA9EC}"/>
              </a:ext>
            </a:extLst>
          </p:cNvPr>
          <p:cNvSpPr txBox="1"/>
          <p:nvPr/>
        </p:nvSpPr>
        <p:spPr>
          <a:xfrm>
            <a:off x="5883965" y="1762292"/>
            <a:ext cx="63080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dirty="0">
                <a:solidFill>
                  <a:srgbClr val="FFFF00"/>
                </a:solidFill>
              </a:rPr>
              <a:t>DTD atakującego (http://attacker.com/evil.dtd)</a:t>
            </a:r>
          </a:p>
        </p:txBody>
      </p:sp>
    </p:spTree>
    <p:extLst>
      <p:ext uri="{BB962C8B-B14F-4D97-AF65-F5344CB8AC3E}">
        <p14:creationId xmlns:p14="http://schemas.microsoft.com/office/powerpoint/2010/main" val="1826478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669C456-91D0-4569-8645-4DDF7B764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849312"/>
            <a:ext cx="11144250" cy="5159375"/>
          </a:xfrm>
        </p:spPr>
        <p:txBody>
          <a:bodyPr>
            <a:normAutofit/>
          </a:bodyPr>
          <a:lstStyle/>
          <a:p>
            <a:pPr algn="ctr"/>
            <a:r>
              <a:rPr lang="pl-PL" sz="7200" dirty="0"/>
              <a:t>Przykładowy atak Error </a:t>
            </a:r>
            <a:r>
              <a:rPr lang="pl-PL" sz="7200" dirty="0" err="1"/>
              <a:t>based</a:t>
            </a:r>
            <a:r>
              <a:rPr lang="pl-PL" sz="7200" dirty="0"/>
              <a:t> XXE</a:t>
            </a:r>
            <a:br>
              <a:rPr lang="pl-PL" sz="4400" dirty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3243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582F1BCB-CCAE-42B8-A1B0-A49A00EDA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76" y="2192906"/>
            <a:ext cx="4240294" cy="3615188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93C21E8A-D3E3-4311-8275-FC5F8D969276}"/>
              </a:ext>
            </a:extLst>
          </p:cNvPr>
          <p:cNvSpPr txBox="1"/>
          <p:nvPr/>
        </p:nvSpPr>
        <p:spPr>
          <a:xfrm>
            <a:off x="755776" y="937109"/>
            <a:ext cx="42402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Złośliwe DTD atakującego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4643BD-218F-4EF1-8287-A218F7086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893" y="2192906"/>
            <a:ext cx="5768166" cy="28823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63145F83-F66E-4270-9E55-12DBC8D11081}"/>
              </a:ext>
            </a:extLst>
          </p:cNvPr>
          <p:cNvSpPr txBox="1"/>
          <p:nvPr/>
        </p:nvSpPr>
        <p:spPr>
          <a:xfrm>
            <a:off x="5925893" y="1429552"/>
            <a:ext cx="49834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Wywołanie </a:t>
            </a:r>
            <a:r>
              <a:rPr lang="pl-PL" sz="32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external</a:t>
            </a:r>
            <a:r>
              <a:rPr lang="pl-PL" sz="3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DTD</a:t>
            </a:r>
          </a:p>
        </p:txBody>
      </p:sp>
    </p:spTree>
    <p:extLst>
      <p:ext uri="{BB962C8B-B14F-4D97-AF65-F5344CB8AC3E}">
        <p14:creationId xmlns:p14="http://schemas.microsoft.com/office/powerpoint/2010/main" val="10879049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CC0F747-BEFC-4C79-A41E-0D14D2E9C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XInclude</a:t>
            </a:r>
            <a:r>
              <a:rPr lang="pl-PL" dirty="0"/>
              <a:t> (XML </a:t>
            </a:r>
            <a:r>
              <a:rPr lang="pl-PL" dirty="0" err="1"/>
              <a:t>Inclusions</a:t>
            </a:r>
            <a:r>
              <a:rPr lang="pl-PL" dirty="0"/>
              <a:t>)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C45CE01-B993-4E1F-BF23-4C20527AC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l-PL" sz="3200" dirty="0"/>
              <a:t>To dołączenia XML – język oparty na XML-u, używany tylko w połączeniu z XML-em lub innymi językami opartymi na XML-u.</a:t>
            </a:r>
          </a:p>
          <a:p>
            <a:pPr marL="0" indent="0">
              <a:buNone/>
            </a:pPr>
            <a:r>
              <a:rPr lang="pl-PL" sz="3200" dirty="0"/>
              <a:t>To standard, który pozwala dołączać zewnętrzne dokumenty lub ich fragmenty do pliku XML.</a:t>
            </a:r>
          </a:p>
          <a:p>
            <a:pPr marL="0" indent="0">
              <a:buNone/>
            </a:pPr>
            <a:r>
              <a:rPr lang="pl-PL" sz="3200" dirty="0"/>
              <a:t>Aby atak przy wykorzystaniu </a:t>
            </a:r>
            <a:r>
              <a:rPr lang="pl-PL" sz="3200" dirty="0" err="1"/>
              <a:t>XInclude</a:t>
            </a:r>
            <a:r>
              <a:rPr lang="pl-PL" sz="3200" dirty="0"/>
              <a:t> zadziałał, programista musi włączyć tę opcję. Zatem nie zawsze będzie skuteczny.</a:t>
            </a:r>
          </a:p>
        </p:txBody>
      </p:sp>
    </p:spTree>
    <p:extLst>
      <p:ext uri="{BB962C8B-B14F-4D97-AF65-F5344CB8AC3E}">
        <p14:creationId xmlns:p14="http://schemas.microsoft.com/office/powerpoint/2010/main" val="32959467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87D1EDA8-C699-42E6-B635-D6A4A6422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094" y="2018641"/>
            <a:ext cx="9037811" cy="282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974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7166825-443C-4AE0-9847-89A2939B6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Podatność XXE w praktyce 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2FAD9AC-DA20-4BF7-ABCE-8D438054A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l-PL" sz="2800" dirty="0">
                <a:hlinkClick r:id="rId2"/>
              </a:rPr>
              <a:t>https://sekurak.pl/czytanie-plikow-z-serwera-poprzez-zwykly-upload-awatara-zobaczcie-na-te-podatnosc/</a:t>
            </a:r>
            <a:endParaRPr lang="pl-PL" sz="2800" dirty="0"/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913020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19B0500-25DE-4D02-82D1-C81B2C2C8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ATAK XXE – „LOL BOMB”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5BA127C-8403-43CC-B307-6626EACB0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4333"/>
            <a:ext cx="8563642" cy="3008169"/>
          </a:xfrm>
        </p:spPr>
        <p:txBody>
          <a:bodyPr>
            <a:normAutofit/>
          </a:bodyPr>
          <a:lstStyle/>
          <a:p>
            <a:r>
              <a:rPr lang="pl-PL" sz="2400" dirty="0"/>
              <a:t>Odnosi się do zasobów wewnętrznych</a:t>
            </a:r>
          </a:p>
          <a:p>
            <a:r>
              <a:rPr lang="pl-PL" sz="2400" dirty="0"/>
              <a:t>Polega na rekursywnym tworzeniu encji lokalnych – te które nie potrzebują interakcji sieciowej, aby zostać rozwiązane.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4DA1503-EC5E-454C-A50E-310EB3D7A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680" y="3429000"/>
            <a:ext cx="9928860" cy="3142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757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4551C1A-F09A-469B-AE60-137B10655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Obrona przed XXE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5D90FBE-2A2E-4D18-888B-6DF1E76D4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l-PL" dirty="0"/>
          </a:p>
          <a:p>
            <a:r>
              <a:rPr lang="pl-PL" sz="2800" dirty="0"/>
              <a:t>wyłączenie ładowania zewnętrznych encji - niektóre biblioteki robią to w standardzie, lecz w niektórych językach programowania ładowanie zewnętrznych encji jest domyślnie włączone.</a:t>
            </a:r>
          </a:p>
          <a:p>
            <a:r>
              <a:rPr lang="pl-PL" sz="2800" dirty="0"/>
              <a:t>Odpowiednia konfiguracja </a:t>
            </a:r>
            <a:r>
              <a:rPr lang="pl-PL" sz="2800" dirty="0" err="1"/>
              <a:t>parsera</a:t>
            </a:r>
            <a:endParaRPr lang="pl-PL" sz="2800" dirty="0"/>
          </a:p>
          <a:p>
            <a:pPr algn="l"/>
            <a:r>
              <a:rPr lang="en-US" sz="2800" b="0" i="0" dirty="0">
                <a:effectLst/>
                <a:latin typeface="Roboto" panose="020B0604020202020204" pitchFamily="2" charset="0"/>
              </a:rPr>
              <a:t>XML External Entity Prevention Cheat Sheet</a:t>
            </a:r>
            <a:r>
              <a:rPr lang="en-US" sz="2800" b="0" i="0" u="none" strike="noStrike" dirty="0">
                <a:effectLst/>
                <a:latin typeface="Roboto" panose="020B0604020202020204" pitchFamily="2" charset="0"/>
                <a:hlinkClick r:id="rId3" tooltip="Permanent link"/>
              </a:rPr>
              <a:t>¶</a:t>
            </a:r>
            <a:endParaRPr lang="en-US" sz="2800" b="0" i="0" dirty="0">
              <a:effectLst/>
              <a:latin typeface="Roboto" panose="020B0604020202020204" pitchFamily="2" charset="0"/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47321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96BF0DC-3294-4D8B-A6F9-FEDCE1D4F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4300"/>
            <a:ext cx="10515600" cy="56562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3200" dirty="0"/>
              <a:t>XML to rozszerzalny język znaczników przeznaczony do transportowania i przechowywania różnych danych. Jest czytelny dla człowieka. Używany m.in. w:</a:t>
            </a:r>
          </a:p>
          <a:p>
            <a:r>
              <a:rPr lang="pl-PL" sz="3200" dirty="0"/>
              <a:t>API</a:t>
            </a:r>
          </a:p>
          <a:p>
            <a:r>
              <a:rPr lang="pl-PL" sz="3200" dirty="0"/>
              <a:t>plikach konfiguracyjnych</a:t>
            </a:r>
          </a:p>
          <a:p>
            <a:r>
              <a:rPr lang="pl-PL" sz="3200" dirty="0"/>
              <a:t>RSS</a:t>
            </a:r>
          </a:p>
        </p:txBody>
      </p:sp>
    </p:spTree>
    <p:extLst>
      <p:ext uri="{BB962C8B-B14F-4D97-AF65-F5344CB8AC3E}">
        <p14:creationId xmlns:p14="http://schemas.microsoft.com/office/powerpoint/2010/main" val="13786439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B8CA6B-E022-4279-ABE8-16A787F66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9005892-1028-4ACA-AA9B-EDA1E3683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313988" cy="4195481"/>
          </a:xfrm>
        </p:spPr>
        <p:txBody>
          <a:bodyPr/>
          <a:lstStyle/>
          <a:p>
            <a:pPr marL="0" indent="0">
              <a:buNone/>
            </a:pPr>
            <a:r>
              <a:rPr lang="pl-PL" sz="2800" dirty="0"/>
              <a:t>Użyj zewnętrznej encji, by wyświetlić zawartość pliku /</a:t>
            </a:r>
            <a:r>
              <a:rPr lang="pl-PL" sz="2800" dirty="0" err="1"/>
              <a:t>etc</a:t>
            </a:r>
            <a:r>
              <a:rPr lang="pl-PL" sz="2800" dirty="0"/>
              <a:t>/</a:t>
            </a:r>
            <a:r>
              <a:rPr lang="pl-PL" sz="2800" dirty="0" err="1"/>
              <a:t>passwd</a:t>
            </a:r>
            <a:r>
              <a:rPr lang="pl-PL" sz="2800" dirty="0"/>
              <a:t> </a:t>
            </a:r>
          </a:p>
          <a:p>
            <a:pPr marL="0" indent="0">
              <a:buNone/>
            </a:pPr>
            <a:endParaRPr lang="pl-PL" sz="2800" dirty="0"/>
          </a:p>
          <a:p>
            <a:pPr marL="0" indent="0">
              <a:buNone/>
            </a:pPr>
            <a:r>
              <a:rPr lang="pl-PL" sz="2800" dirty="0">
                <a:hlinkClick r:id="rId2"/>
              </a:rPr>
              <a:t>https://portswigger.net/web-security/xxe/lab-exploiting-xxe-to-retrieve-files</a:t>
            </a:r>
            <a:endParaRPr lang="pl-PL" sz="2800" dirty="0"/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137413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EE2AA7C-5D9D-4A91-A6D1-DCC4EC605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Zadanie 2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EE58074-55F5-4A04-88EF-29C2E840F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404723" cy="4195481"/>
          </a:xfrm>
        </p:spPr>
        <p:txBody>
          <a:bodyPr/>
          <a:lstStyle/>
          <a:p>
            <a:pPr marL="0" indent="0">
              <a:buNone/>
            </a:pPr>
            <a:r>
              <a:rPr lang="pl-PL" sz="2800" dirty="0"/>
              <a:t>Wykorzystaj podatność XXE do wykonania ataku SSRF i odczytania tajnego klucza dostępu.</a:t>
            </a:r>
          </a:p>
          <a:p>
            <a:pPr marL="0" indent="0">
              <a:buNone/>
            </a:pPr>
            <a:endParaRPr lang="pl-PL" sz="2800" dirty="0"/>
          </a:p>
          <a:p>
            <a:pPr marL="0" indent="0">
              <a:buNone/>
            </a:pPr>
            <a:r>
              <a:rPr lang="pl-PL" sz="2800" dirty="0">
                <a:hlinkClick r:id="rId2"/>
              </a:rPr>
              <a:t>https://portswigger.net/web-security/xxe/lab-exploiting-xxe-to-perform-ssrf</a:t>
            </a:r>
            <a:endParaRPr lang="pl-PL" sz="2800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841302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9C2E137-DF07-4AB2-8135-95506A9D4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Zadanie 3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C84564F-DE8E-4CA0-999B-280260731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869488" cy="4195481"/>
          </a:xfrm>
        </p:spPr>
        <p:txBody>
          <a:bodyPr/>
          <a:lstStyle/>
          <a:p>
            <a:pPr marL="0" indent="0">
              <a:buNone/>
            </a:pPr>
            <a:r>
              <a:rPr lang="pl-PL" sz="2800" dirty="0"/>
              <a:t>Wykonaj atak Blind XXE. Użyj zewnętrznej encji, by wysłać żądanie na stronę burpcollaborator.net</a:t>
            </a:r>
          </a:p>
          <a:p>
            <a:pPr marL="0" indent="0">
              <a:buNone/>
            </a:pPr>
            <a:endParaRPr lang="pl-PL" sz="2800" dirty="0"/>
          </a:p>
          <a:p>
            <a:pPr marL="0" indent="0">
              <a:buNone/>
            </a:pPr>
            <a:r>
              <a:rPr lang="pl-PL" sz="2800" dirty="0">
                <a:hlinkClick r:id="rId2"/>
              </a:rPr>
              <a:t>https://portswigger.net/web-security/xxe/blind/lab-xxe-with-out-of-band-interaction</a:t>
            </a:r>
            <a:endParaRPr lang="pl-PL" sz="2800" dirty="0"/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923925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B59E3C1-8E28-40D7-A329-125EE84D2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Zadanie 4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5A85555-AEC9-448F-885B-BAD8165F7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sz="2800" dirty="0"/>
              <a:t>Użyj </a:t>
            </a:r>
            <a:r>
              <a:rPr lang="pl-PL" sz="2800" dirty="0" err="1"/>
              <a:t>Xinclude</a:t>
            </a:r>
            <a:r>
              <a:rPr lang="pl-PL" sz="2800" dirty="0"/>
              <a:t>, by wyświetlić zawartość pliku /</a:t>
            </a:r>
            <a:r>
              <a:rPr lang="pl-PL" sz="2800" dirty="0" err="1"/>
              <a:t>etc</a:t>
            </a:r>
            <a:r>
              <a:rPr lang="pl-PL" sz="2800" dirty="0"/>
              <a:t>/</a:t>
            </a:r>
            <a:r>
              <a:rPr lang="pl-PL" sz="2800" dirty="0" err="1"/>
              <a:t>passwd</a:t>
            </a:r>
            <a:endParaRPr lang="pl-PL" sz="2800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sz="2800" dirty="0">
                <a:hlinkClick r:id="rId2"/>
              </a:rPr>
              <a:t>https://portswigger.net/web-security/xxe/lab-xinclude-attack</a:t>
            </a:r>
            <a:endParaRPr lang="pl-PL" sz="2800" dirty="0"/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301280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339CE6C-9C5B-4217-9C16-119EA2E22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Zadanie 5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DE02519-BD86-44C0-9CDB-12FB241F8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920288" cy="4195481"/>
          </a:xfrm>
        </p:spPr>
        <p:txBody>
          <a:bodyPr/>
          <a:lstStyle/>
          <a:p>
            <a:pPr marL="0" indent="0">
              <a:buNone/>
            </a:pPr>
            <a:r>
              <a:rPr lang="pl-PL" sz="2800" dirty="0" err="1"/>
              <a:t>Uzyj</a:t>
            </a:r>
            <a:r>
              <a:rPr lang="pl-PL" sz="2800" dirty="0"/>
              <a:t> </a:t>
            </a:r>
            <a:r>
              <a:rPr lang="pl-PL" sz="2800" dirty="0" err="1"/>
              <a:t>parameter</a:t>
            </a:r>
            <a:r>
              <a:rPr lang="pl-PL" sz="2800" dirty="0"/>
              <a:t> </a:t>
            </a:r>
            <a:r>
              <a:rPr lang="pl-PL" sz="2800" dirty="0" err="1"/>
              <a:t>entities</a:t>
            </a:r>
            <a:r>
              <a:rPr lang="pl-PL" sz="2800" dirty="0"/>
              <a:t>, by wysłać żądanie na stronę burpcollaborator.net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sz="2800" dirty="0">
                <a:hlinkClick r:id="rId2"/>
              </a:rPr>
              <a:t>https://portswigger.net/web-security/xxe/blind/lab-xxe-with-out-of-band-interaction-using-parameter-entities</a:t>
            </a:r>
            <a:endParaRPr lang="pl-PL" sz="2800" dirty="0"/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44679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1F249C8-2719-4362-AD5B-B821C4F58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Zadanie 6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CA968FC-7626-44D2-8E0F-290FC64AD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945688" cy="4195481"/>
          </a:xfrm>
        </p:spPr>
        <p:txBody>
          <a:bodyPr/>
          <a:lstStyle/>
          <a:p>
            <a:pPr marL="0" indent="0">
              <a:buNone/>
            </a:pPr>
            <a:r>
              <a:rPr lang="pl-PL" sz="2800" dirty="0"/>
              <a:t>Użyj zewnętrznego DTD, by wywołać błąd, który wyświetli zawartość pliku /</a:t>
            </a:r>
            <a:r>
              <a:rPr lang="pl-PL" sz="2800" dirty="0" err="1"/>
              <a:t>etc</a:t>
            </a:r>
            <a:r>
              <a:rPr lang="pl-PL" sz="2800" dirty="0"/>
              <a:t>/</a:t>
            </a:r>
            <a:r>
              <a:rPr lang="pl-PL" sz="2800" dirty="0" err="1"/>
              <a:t>passwd</a:t>
            </a:r>
            <a:r>
              <a:rPr lang="pl-PL" sz="2800" dirty="0"/>
              <a:t>.</a:t>
            </a:r>
          </a:p>
          <a:p>
            <a:pPr marL="0" indent="0">
              <a:buNone/>
            </a:pPr>
            <a:endParaRPr lang="pl-PL" sz="2800" dirty="0"/>
          </a:p>
          <a:p>
            <a:pPr marL="0" indent="0">
              <a:buNone/>
            </a:pPr>
            <a:r>
              <a:rPr lang="pl-PL" sz="2800" dirty="0">
                <a:hlinkClick r:id="rId2"/>
              </a:rPr>
              <a:t>https://portswigger.net/web-security/xxe/blind/lab-xxe-with-data-retrieval-via-error-messages</a:t>
            </a:r>
            <a:endParaRPr lang="pl-PL" sz="2800" dirty="0"/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388260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CAC317D-EB96-44CA-A0BD-3A5534F4F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Zadanie 7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DC6E3D-EA26-4B76-8BFA-653DC8BE9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404723" cy="4195481"/>
          </a:xfrm>
        </p:spPr>
        <p:txBody>
          <a:bodyPr/>
          <a:lstStyle/>
          <a:p>
            <a:pPr marL="0" indent="0">
              <a:buNone/>
            </a:pPr>
            <a:r>
              <a:rPr lang="pl-PL" sz="2800" dirty="0"/>
              <a:t>Wgraj awatar, który wyświetli zawartość pliku /</a:t>
            </a:r>
            <a:r>
              <a:rPr lang="pl-PL" sz="2800" dirty="0" err="1"/>
              <a:t>etc</a:t>
            </a:r>
            <a:r>
              <a:rPr lang="pl-PL" sz="2800" dirty="0"/>
              <a:t>/</a:t>
            </a:r>
            <a:r>
              <a:rPr lang="pl-PL" sz="2800" dirty="0" err="1"/>
              <a:t>hostname</a:t>
            </a:r>
            <a:r>
              <a:rPr lang="pl-PL" sz="2800" dirty="0"/>
              <a:t> </a:t>
            </a:r>
          </a:p>
          <a:p>
            <a:pPr marL="0" indent="0">
              <a:buNone/>
            </a:pPr>
            <a:endParaRPr lang="pl-PL" sz="2800" dirty="0"/>
          </a:p>
          <a:p>
            <a:pPr marL="0" indent="0">
              <a:buNone/>
            </a:pPr>
            <a:r>
              <a:rPr lang="pl-PL" sz="2800" dirty="0">
                <a:hlinkClick r:id="rId3"/>
              </a:rPr>
              <a:t>https://portswigger.net/web-security/xxe/blind/lab-xxe-trigger-error-message-by-repurposing-local-dtd</a:t>
            </a:r>
            <a:endParaRPr lang="pl-PL" sz="2800" dirty="0"/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624168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B0FCC46-7656-486F-8D25-9753A402E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2144"/>
            <a:ext cx="10515600" cy="576135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pl-PL" sz="3200" dirty="0"/>
              <a:t>Źródła:</a:t>
            </a:r>
          </a:p>
          <a:p>
            <a:pPr marL="0" indent="0">
              <a:buNone/>
            </a:pPr>
            <a:r>
              <a:rPr lang="pl-PL" sz="1800" dirty="0">
                <a:hlinkClick r:id="rId2"/>
              </a:rPr>
              <a:t>https://sekurak.pl/tag/xxe/</a:t>
            </a:r>
            <a:endParaRPr lang="pl-PL" sz="1800" dirty="0"/>
          </a:p>
          <a:p>
            <a:pPr marL="0" indent="0">
              <a:buNone/>
            </a:pPr>
            <a:r>
              <a:rPr lang="pl-PL" sz="1800" dirty="0">
                <a:hlinkClick r:id="rId3"/>
              </a:rPr>
              <a:t>https://sekurak.pl/vulnz-interaktywna-animacja-ilustrujaca-podatnosc-xxe/</a:t>
            </a:r>
            <a:endParaRPr lang="pl-PL" sz="1800" dirty="0"/>
          </a:p>
          <a:p>
            <a:pPr marL="0" indent="0">
              <a:buNone/>
            </a:pPr>
            <a:r>
              <a:rPr lang="pl-PL" sz="1800" dirty="0">
                <a:hlinkClick r:id="rId4"/>
              </a:rPr>
              <a:t>https://sekurak.pl/movies/xxe-film.html</a:t>
            </a:r>
            <a:endParaRPr lang="pl-PL" sz="1800" dirty="0"/>
          </a:p>
          <a:p>
            <a:pPr marL="0" indent="0">
              <a:buNone/>
            </a:pPr>
            <a:r>
              <a:rPr lang="pl-PL" sz="1800" dirty="0">
                <a:hlinkClick r:id="rId5"/>
              </a:rPr>
              <a:t>https://www.youtube.com/watch?v=DtAYDnAvdYg</a:t>
            </a:r>
            <a:endParaRPr lang="pl-PL" sz="1800" dirty="0"/>
          </a:p>
          <a:p>
            <a:pPr marL="0" indent="0">
              <a:buNone/>
            </a:pPr>
            <a:r>
              <a:rPr lang="pl-PL" sz="1800" dirty="0">
                <a:hlinkClick r:id="rId6"/>
              </a:rPr>
              <a:t>https://www.blog.afine.academy/video-w-5-minut-o-podatnosci-xxe/</a:t>
            </a:r>
            <a:endParaRPr lang="pl-PL" sz="1800" dirty="0"/>
          </a:p>
          <a:p>
            <a:pPr marL="0" indent="0">
              <a:buNone/>
            </a:pPr>
            <a:r>
              <a:rPr lang="pl-PL" sz="1800" dirty="0">
                <a:hlinkClick r:id="rId7"/>
              </a:rPr>
              <a:t>https://cheatsheetseries.owasp.org/cheatsheets/XML_External_Entity_Prevention_Cheat_Sheet.html</a:t>
            </a:r>
            <a:endParaRPr lang="pl-PL" sz="1800" dirty="0"/>
          </a:p>
          <a:p>
            <a:pPr marL="0" indent="0">
              <a:buNone/>
            </a:pPr>
            <a:r>
              <a:rPr lang="pl-PL" sz="1800" dirty="0">
                <a:hlinkClick r:id="rId8"/>
              </a:rPr>
              <a:t>https://www.youtube.com/watch?v=a6-kWCIdrX8</a:t>
            </a:r>
            <a:endParaRPr lang="pl-PL" sz="1800" dirty="0"/>
          </a:p>
          <a:p>
            <a:pPr marL="0" indent="0">
              <a:buNone/>
            </a:pPr>
            <a:r>
              <a:rPr lang="pl-PL" sz="1800" dirty="0">
                <a:hlinkClick r:id="rId9"/>
              </a:rPr>
              <a:t>https://ichi.pro/pl/wujka-szczura-prawie-pelny-przewodnik-po-xxe-27854309582232</a:t>
            </a:r>
            <a:endParaRPr lang="pl-PL" sz="1800" dirty="0"/>
          </a:p>
          <a:p>
            <a:pPr marL="0" indent="0">
              <a:buNone/>
            </a:pPr>
            <a:r>
              <a:rPr lang="pl-PL" sz="1800" dirty="0">
                <a:hlinkClick r:id="rId10"/>
              </a:rPr>
              <a:t>https://www.acunetix.com/blog/articles/band-xml-external-entity-oob-xxe/</a:t>
            </a:r>
            <a:endParaRPr lang="pl-PL" sz="1800" dirty="0"/>
          </a:p>
          <a:p>
            <a:pPr marL="0" indent="0">
              <a:buNone/>
            </a:pPr>
            <a:r>
              <a:rPr lang="pl-PL" sz="1800" dirty="0">
                <a:hlinkClick r:id="rId11"/>
              </a:rPr>
              <a:t>https://www.youtube.com/watch?v=gjm6VHZa_8s</a:t>
            </a:r>
            <a:endParaRPr lang="pl-PL" sz="1800" dirty="0"/>
          </a:p>
          <a:p>
            <a:pPr marL="0" indent="0">
              <a:buNone/>
            </a:pPr>
            <a:r>
              <a:rPr lang="pl-PL" sz="1800" dirty="0">
                <a:hlinkClick r:id="rId12"/>
              </a:rPr>
              <a:t>https://sekurak.pl/czytanie-plikow-z-serwera-poprzez-zwykly-upload-awatara-zobaczcie-na-te-podatnosc/</a:t>
            </a:r>
            <a:endParaRPr lang="pl-PL" sz="1800" dirty="0"/>
          </a:p>
          <a:p>
            <a:pPr marL="0" indent="0">
              <a:buNone/>
            </a:pPr>
            <a:r>
              <a:rPr lang="pl-PL" sz="1800" dirty="0">
                <a:hlinkClick r:id="rId13"/>
              </a:rPr>
              <a:t>https://hackerone.com/reports/836877</a:t>
            </a:r>
            <a:endParaRPr lang="pl-PL" sz="1800" dirty="0"/>
          </a:p>
          <a:p>
            <a:pPr marL="0" indent="0">
              <a:buNone/>
            </a:pPr>
            <a:r>
              <a:rPr lang="pl-PL" sz="1800" dirty="0">
                <a:hlinkClick r:id="rId14"/>
              </a:rPr>
              <a:t>http://www.php.pl/Wortal/Artykuly/XML/XML-morze-mozliwosci-XPath-XPointer-XInclude/XInclude</a:t>
            </a:r>
            <a:endParaRPr lang="pl-PL" sz="1800" dirty="0"/>
          </a:p>
          <a:p>
            <a:pPr marL="0" indent="0">
              <a:buNone/>
            </a:pPr>
            <a:r>
              <a:rPr lang="pl-PL" sz="1800" dirty="0">
                <a:hlinkClick r:id="rId15"/>
              </a:rPr>
              <a:t>https://pl.wikipedia.org/wiki/XML_Inclusions</a:t>
            </a:r>
            <a:endParaRPr lang="pl-PL" sz="1800" dirty="0"/>
          </a:p>
          <a:p>
            <a:pPr marL="0" indent="0">
              <a:buNone/>
            </a:pPr>
            <a:r>
              <a:rPr lang="pl-PL" sz="1800" dirty="0">
                <a:hlinkClick r:id="rId16"/>
              </a:rPr>
              <a:t>https://portswigger.net/web-security/xxe</a:t>
            </a: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2349254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373F991-826E-4F71-BBCD-700732A34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Przykład pliku XML</a:t>
            </a:r>
          </a:p>
        </p:txBody>
      </p:sp>
      <p:sp>
        <p:nvSpPr>
          <p:cNvPr id="6" name="Strzałka: w prawo 5">
            <a:extLst>
              <a:ext uri="{FF2B5EF4-FFF2-40B4-BE49-F238E27FC236}">
                <a16:creationId xmlns:a16="http://schemas.microsoft.com/office/drawing/2014/main" id="{F9BAA090-BEB9-4E6F-8DBA-CA9E4CC6D87E}"/>
              </a:ext>
            </a:extLst>
          </p:cNvPr>
          <p:cNvSpPr/>
          <p:nvPr/>
        </p:nvSpPr>
        <p:spPr>
          <a:xfrm>
            <a:off x="7179953" y="2190319"/>
            <a:ext cx="825112" cy="313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3CA52FC7-3340-4C46-8272-D3F923BA5133}"/>
              </a:ext>
            </a:extLst>
          </p:cNvPr>
          <p:cNvSpPr txBox="1"/>
          <p:nvPr/>
        </p:nvSpPr>
        <p:spPr>
          <a:xfrm>
            <a:off x="8005065" y="2116061"/>
            <a:ext cx="2830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Metadane XML</a:t>
            </a:r>
          </a:p>
        </p:txBody>
      </p:sp>
      <p:sp>
        <p:nvSpPr>
          <p:cNvPr id="8" name="Nawias klamrowy zamykający 7">
            <a:extLst>
              <a:ext uri="{FF2B5EF4-FFF2-40B4-BE49-F238E27FC236}">
                <a16:creationId xmlns:a16="http://schemas.microsoft.com/office/drawing/2014/main" id="{2F6CB14E-FDE8-4744-881F-0EF9BBC02BC5}"/>
              </a:ext>
            </a:extLst>
          </p:cNvPr>
          <p:cNvSpPr/>
          <p:nvPr/>
        </p:nvSpPr>
        <p:spPr>
          <a:xfrm>
            <a:off x="7179953" y="2730500"/>
            <a:ext cx="747814" cy="3086100"/>
          </a:xfrm>
          <a:prstGeom prst="rightBrace">
            <a:avLst/>
          </a:prstGeom>
          <a:noFill/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>
              <a:solidFill>
                <a:srgbClr val="FFFF00"/>
              </a:solidFill>
            </a:endParaRP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9DC69689-F8D5-4201-8563-B7F195457C5C}"/>
              </a:ext>
            </a:extLst>
          </p:cNvPr>
          <p:cNvSpPr txBox="1"/>
          <p:nvPr/>
        </p:nvSpPr>
        <p:spPr>
          <a:xfrm>
            <a:off x="7927767" y="4041892"/>
            <a:ext cx="2605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Element główny</a:t>
            </a:r>
          </a:p>
        </p:txBody>
      </p:sp>
      <p:pic>
        <p:nvPicPr>
          <p:cNvPr id="21" name="Obraz 20">
            <a:extLst>
              <a:ext uri="{FF2B5EF4-FFF2-40B4-BE49-F238E27FC236}">
                <a16:creationId xmlns:a16="http://schemas.microsoft.com/office/drawing/2014/main" id="{97065A71-5502-448F-A6F5-BAD384902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92" y="2144747"/>
            <a:ext cx="6823261" cy="384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22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84E5B30-7682-4636-9A99-721F31659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Składnia XML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2454D1EA-1736-4DFF-A442-FF3C7A360167}"/>
              </a:ext>
            </a:extLst>
          </p:cNvPr>
          <p:cNvSpPr txBox="1"/>
          <p:nvPr/>
        </p:nvSpPr>
        <p:spPr>
          <a:xfrm>
            <a:off x="784964" y="2323230"/>
            <a:ext cx="1062207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/>
              <a:t>Nazwy </a:t>
            </a:r>
            <a:r>
              <a:rPr lang="pl-PL" sz="2800" dirty="0" err="1"/>
              <a:t>tagów</a:t>
            </a:r>
            <a:r>
              <a:rPr lang="pl-PL" sz="2800" dirty="0"/>
              <a:t> uwzględniają wielkość liter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/>
              <a:t>Niektóre znaki </a:t>
            </a:r>
            <a:r>
              <a:rPr lang="pl-PL" sz="2800" dirty="0" err="1"/>
              <a:t>t.j</a:t>
            </a:r>
            <a:r>
              <a:rPr lang="pl-PL" sz="2800" dirty="0"/>
              <a:t>. &lt;&gt;”’ nie są dozwolone w dokumencie XML</a:t>
            </a:r>
          </a:p>
          <a:p>
            <a:r>
              <a:rPr lang="pl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3982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FFDCB7A-422B-4293-B872-9A325507B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Encje 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460A884-A5AD-445C-B89B-4A0606125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479088" cy="4195481"/>
          </a:xfrm>
        </p:spPr>
        <p:txBody>
          <a:bodyPr/>
          <a:lstStyle/>
          <a:p>
            <a:pPr marL="0" indent="0">
              <a:buNone/>
            </a:pPr>
            <a:r>
              <a:rPr lang="pl-PL" sz="2800" dirty="0"/>
              <a:t>Encje to proste jednostki pamięci w dokumencie XML. Można przypisać do nich wartość i używać ich wielokrotnie w różnych częściach dokumentu XML. Definiujemy je w oddzielnej części dokumentu zwanej </a:t>
            </a:r>
            <a:r>
              <a:rPr lang="pl-PL" sz="2800" dirty="0" err="1"/>
              <a:t>Document</a:t>
            </a:r>
            <a:r>
              <a:rPr lang="pl-PL" sz="2800" dirty="0"/>
              <a:t> </a:t>
            </a:r>
            <a:r>
              <a:rPr lang="pl-PL" sz="2800" dirty="0" err="1"/>
              <a:t>Type</a:t>
            </a:r>
            <a:r>
              <a:rPr lang="pl-PL" sz="2800" dirty="0"/>
              <a:t> Definition (DTD). </a:t>
            </a:r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40117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ED52DE1-77DF-4BE9-B700-3D3D97A71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Jak działają encje?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91725D8-4ADB-4E29-BE4E-29EE2B05D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931" y="1690688"/>
            <a:ext cx="6444138" cy="4516288"/>
          </a:xfrm>
          <a:prstGeom prst="rect">
            <a:avLst/>
          </a:prstGeom>
        </p:spPr>
      </p:pic>
      <p:sp>
        <p:nvSpPr>
          <p:cNvPr id="6" name="Nawias klamrowy otwierający 5">
            <a:extLst>
              <a:ext uri="{FF2B5EF4-FFF2-40B4-BE49-F238E27FC236}">
                <a16:creationId xmlns:a16="http://schemas.microsoft.com/office/drawing/2014/main" id="{AEFA1674-A86E-4D6F-8C92-C67A67A6D4F3}"/>
              </a:ext>
            </a:extLst>
          </p:cNvPr>
          <p:cNvSpPr/>
          <p:nvPr/>
        </p:nvSpPr>
        <p:spPr>
          <a:xfrm>
            <a:off x="2229633" y="2091847"/>
            <a:ext cx="644298" cy="75156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18098BDE-4C19-4A71-A1D9-A5C0F03017AB}"/>
              </a:ext>
            </a:extLst>
          </p:cNvPr>
          <p:cNvSpPr txBox="1"/>
          <p:nvPr/>
        </p:nvSpPr>
        <p:spPr>
          <a:xfrm>
            <a:off x="1616901" y="2282961"/>
            <a:ext cx="160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DTD</a:t>
            </a:r>
          </a:p>
        </p:txBody>
      </p:sp>
    </p:spTree>
    <p:extLst>
      <p:ext uri="{BB962C8B-B14F-4D97-AF65-F5344CB8AC3E}">
        <p14:creationId xmlns:p14="http://schemas.microsoft.com/office/powerpoint/2010/main" val="1350597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CD0346A-338C-48DE-BC04-71EF6CE3D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Rodzaje encji: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F72CD9E-FC5A-49C6-9C7E-5D24EB271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3200" dirty="0"/>
              <a:t>General </a:t>
            </a:r>
            <a:r>
              <a:rPr lang="pl-PL" sz="3200" dirty="0" err="1"/>
              <a:t>entities</a:t>
            </a:r>
            <a:endParaRPr lang="pl-PL" sz="3200" dirty="0"/>
          </a:p>
          <a:p>
            <a:r>
              <a:rPr lang="pl-PL" sz="3200" dirty="0" err="1"/>
              <a:t>Parameter</a:t>
            </a:r>
            <a:r>
              <a:rPr lang="pl-PL" sz="3200" dirty="0"/>
              <a:t> </a:t>
            </a:r>
            <a:r>
              <a:rPr lang="pl-PL" sz="3200" dirty="0" err="1"/>
              <a:t>entities</a:t>
            </a:r>
            <a:endParaRPr lang="pl-PL" sz="3200" dirty="0"/>
          </a:p>
          <a:p>
            <a:r>
              <a:rPr lang="pl-PL" sz="3200" dirty="0" err="1"/>
              <a:t>Predefined</a:t>
            </a:r>
            <a:r>
              <a:rPr lang="pl-PL" sz="3200" dirty="0"/>
              <a:t> </a:t>
            </a:r>
            <a:r>
              <a:rPr lang="pl-PL" sz="3200" dirty="0" err="1"/>
              <a:t>entities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3522499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Jon">
  <a:themeElements>
    <a:clrScheme name="J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J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J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TM02836342[[fn=Jon]]</Template>
  <TotalTime>828</TotalTime>
  <Words>1043</Words>
  <Application>Microsoft Office PowerPoint</Application>
  <PresentationFormat>Panoramiczny</PresentationFormat>
  <Paragraphs>171</Paragraphs>
  <Slides>47</Slides>
  <Notes>27</Notes>
  <HiddenSlides>0</HiddenSlides>
  <MMClips>0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47</vt:i4>
      </vt:variant>
    </vt:vector>
  </HeadingPairs>
  <TitlesOfParts>
    <vt:vector size="54" baseType="lpstr">
      <vt:lpstr>Arial</vt:lpstr>
      <vt:lpstr>Calibri</vt:lpstr>
      <vt:lpstr>Century Gothic</vt:lpstr>
      <vt:lpstr>Roboto</vt:lpstr>
      <vt:lpstr>Source Sans Pro</vt:lpstr>
      <vt:lpstr>Wingdings 3</vt:lpstr>
      <vt:lpstr>Jon</vt:lpstr>
      <vt:lpstr>Podatności związane z XML External Entity (XXE)</vt:lpstr>
      <vt:lpstr>Agenda</vt:lpstr>
      <vt:lpstr>Prezentacja programu PowerPoint</vt:lpstr>
      <vt:lpstr>Prezentacja programu PowerPoint</vt:lpstr>
      <vt:lpstr>Przykład pliku XML</vt:lpstr>
      <vt:lpstr>Składnia XML</vt:lpstr>
      <vt:lpstr>Encje </vt:lpstr>
      <vt:lpstr>Jak działają encje?</vt:lpstr>
      <vt:lpstr>Rodzaje encji:</vt:lpstr>
      <vt:lpstr>Parameter entities</vt:lpstr>
      <vt:lpstr>Predefined entities</vt:lpstr>
      <vt:lpstr>Encje znacznie ułatwiają prace, ale…</vt:lpstr>
      <vt:lpstr>Prezentacja programu PowerPoint</vt:lpstr>
      <vt:lpstr>Prezentacja programu PowerPoint</vt:lpstr>
      <vt:lpstr>Prezentacja programu PowerPoint</vt:lpstr>
      <vt:lpstr>Prezentacja programu PowerPoint</vt:lpstr>
      <vt:lpstr>Typy ataków XXE:</vt:lpstr>
      <vt:lpstr>Prezentacja programu PowerPoint</vt:lpstr>
      <vt:lpstr>Podatność XML na przykładzie prostej strony. Strona umożliwia nam konfigurację witryny.</vt:lpstr>
      <vt:lpstr>Prezentacja programu PowerPoint</vt:lpstr>
      <vt:lpstr>Wyświetlamy kod źródłowy strony – pozwala to wysunąć wniosek, że aplikacja przetwarza fragment XML-a, który jest do niej wysyłany i na jego podstawie generuje odpowiedni styl strony</vt:lpstr>
      <vt:lpstr>Prezentacja programu PowerPoint</vt:lpstr>
      <vt:lpstr>Prezentacja programu PowerPoint</vt:lpstr>
      <vt:lpstr>Prezentacja programu PowerPoint</vt:lpstr>
      <vt:lpstr>Prezentacja programu PowerPoint</vt:lpstr>
      <vt:lpstr>Atak Out-of-band XXE</vt:lpstr>
      <vt:lpstr>Prezentacja programu PowerPoint</vt:lpstr>
      <vt:lpstr>DTD</vt:lpstr>
      <vt:lpstr>Prezentacja programu PowerPoint</vt:lpstr>
      <vt:lpstr>Blind XXE</vt:lpstr>
      <vt:lpstr>External DTD</vt:lpstr>
      <vt:lpstr>Prezentacja programu PowerPoint</vt:lpstr>
      <vt:lpstr>Przykładowy atak Error based XXE </vt:lpstr>
      <vt:lpstr>Prezentacja programu PowerPoint</vt:lpstr>
      <vt:lpstr>XInclude (XML Inclusions)</vt:lpstr>
      <vt:lpstr>Prezentacja programu PowerPoint</vt:lpstr>
      <vt:lpstr>Podatność XXE w praktyce </vt:lpstr>
      <vt:lpstr>ATAK XXE – „LOL BOMB”</vt:lpstr>
      <vt:lpstr>Obrona przed XXE</vt:lpstr>
      <vt:lpstr>Zadanie 1</vt:lpstr>
      <vt:lpstr>Zadanie 2</vt:lpstr>
      <vt:lpstr>Zadanie 3</vt:lpstr>
      <vt:lpstr>Zadanie 4</vt:lpstr>
      <vt:lpstr>Zadanie 5</vt:lpstr>
      <vt:lpstr>Zadanie 6</vt:lpstr>
      <vt:lpstr>Zadanie 7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Podatności związane z XML External Entity (XXE)</dc:title>
  <dc:creator>Adam Fedoruk</dc:creator>
  <cp:lastModifiedBy>Artur Bandura</cp:lastModifiedBy>
  <cp:revision>42</cp:revision>
  <dcterms:created xsi:type="dcterms:W3CDTF">2022-01-09T14:03:15Z</dcterms:created>
  <dcterms:modified xsi:type="dcterms:W3CDTF">2022-01-20T21:26:08Z</dcterms:modified>
</cp:coreProperties>
</file>